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253" r:id="rId1"/>
    <p:sldMasterId id="2147484280" r:id="rId2"/>
  </p:sldMasterIdLst>
  <p:notesMasterIdLst>
    <p:notesMasterId r:id="rId24"/>
  </p:notesMasterIdLst>
  <p:handoutMasterIdLst>
    <p:handoutMasterId r:id="rId25"/>
  </p:handoutMasterIdLst>
  <p:sldIdLst>
    <p:sldId id="307" r:id="rId3"/>
    <p:sldId id="308" r:id="rId4"/>
    <p:sldId id="302" r:id="rId5"/>
    <p:sldId id="309" r:id="rId6"/>
    <p:sldId id="310" r:id="rId7"/>
    <p:sldId id="303" r:id="rId8"/>
    <p:sldId id="289" r:id="rId9"/>
    <p:sldId id="311" r:id="rId10"/>
    <p:sldId id="312" r:id="rId11"/>
    <p:sldId id="292" r:id="rId12"/>
    <p:sldId id="313" r:id="rId13"/>
    <p:sldId id="314" r:id="rId14"/>
    <p:sldId id="315" r:id="rId15"/>
    <p:sldId id="295" r:id="rId16"/>
    <p:sldId id="300" r:id="rId17"/>
    <p:sldId id="318" r:id="rId18"/>
    <p:sldId id="296" r:id="rId19"/>
    <p:sldId id="297" r:id="rId20"/>
    <p:sldId id="317" r:id="rId21"/>
    <p:sldId id="304" r:id="rId22"/>
    <p:sldId id="299" r:id="rId2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3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78928" autoAdjust="0"/>
  </p:normalViewPr>
  <p:slideViewPr>
    <p:cSldViewPr>
      <p:cViewPr varScale="1">
        <p:scale>
          <a:sx n="71" d="100"/>
          <a:sy n="71" d="100"/>
        </p:scale>
        <p:origin x="72" y="66"/>
      </p:cViewPr>
      <p:guideLst>
        <p:guide orient="horz" pos="129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-2940" y="-114"/>
      </p:cViewPr>
      <p:guideLst>
        <p:guide orient="horz" pos="2880"/>
        <p:guide pos="2160"/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8096B61D-B870-4B62-9F03-8FDB7082A94D}" type="slidenum">
              <a:rPr lang="en-US" altLang="en-US">
                <a:cs typeface="Calibri" panose="020F0502020204030204" pitchFamily="34" charset="0"/>
              </a:rPr>
              <a:pPr/>
              <a:t>‹#›</a:t>
            </a:fld>
            <a:endParaRPr lang="en-US" alt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01032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31520" y="160021"/>
            <a:ext cx="2926080" cy="383381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500" b="1"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632960" y="160021"/>
            <a:ext cx="1950720" cy="383381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31520" y="9041130"/>
            <a:ext cx="2926080" cy="28837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731174" y="9099471"/>
            <a:ext cx="1852507" cy="286703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500">
                <a:cs typeface="Calibri" panose="020F0502020204030204" pitchFamily="34" charset="0"/>
              </a:defRPr>
            </a:lvl1pPr>
          </a:lstStyle>
          <a:p>
            <a:fld id="{00CE2619-2036-40CD-B2EA-D078ECA7F672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401014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169863" indent="-169863" algn="l" rtl="0" eaLnBrk="0" fontAlgn="base" hangingPunct="0">
      <a:spcBef>
        <a:spcPct val="30000"/>
      </a:spcBef>
      <a:spcAft>
        <a:spcPct val="0"/>
      </a:spcAft>
      <a:buClr>
        <a:schemeClr val="accent2"/>
      </a:buClr>
      <a:buSzPct val="95000"/>
      <a:buFont typeface="Calibri" panose="020F0502020204030204" pitchFamily="34" charset="0"/>
      <a:buChar char="●"/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04813" indent="-169863" algn="l" rtl="0" eaLnBrk="0" fontAlgn="base" hangingPunct="0">
      <a:spcBef>
        <a:spcPct val="30000"/>
      </a:spcBef>
      <a:spcAft>
        <a:spcPct val="0"/>
      </a:spcAft>
      <a:buClr>
        <a:srgbClr val="009900"/>
      </a:buClr>
      <a:buSzPct val="70000"/>
      <a:buFont typeface="Wingdings" panose="05000000000000000000" pitchFamily="2" charset="2"/>
      <a:buChar char="n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574675" indent="-169863" algn="l" rtl="0" eaLnBrk="0" fontAlgn="base" hangingPunct="0">
      <a:spcBef>
        <a:spcPct val="30000"/>
      </a:spcBef>
      <a:spcAft>
        <a:spcPct val="0"/>
      </a:spcAft>
      <a:buClr>
        <a:srgbClr val="0070C0"/>
      </a:buClr>
      <a:buSzPct val="70000"/>
      <a:buFont typeface="Wingdings" panose="05000000000000000000" pitchFamily="2" charset="2"/>
      <a:buChar char="®"/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#3 - boxed just the dates of birth (was previously boxing job titles, which are not on the photo id)</a:t>
            </a:r>
          </a:p>
          <a:p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#12 - added parenthetical about W-7 required</a:t>
            </a:r>
          </a:p>
          <a:p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#14 - open issue</a:t>
            </a:r>
          </a:p>
          <a:p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#15 - removed "copy of" in first sub-bullet (they should keep all the records)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3CEAC4-C06A-4317-AE82-9AC7AE5A2BE2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498199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 txBox="1">
            <a:spLocks noGrp="1" noChangeArrowheads="1"/>
          </p:cNvSpPr>
          <p:nvPr/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 dirty="0">
                <a:cs typeface="Calibri" panose="020F0502020204030204" pitchFamily="34" charset="0"/>
              </a:rPr>
              <a:t>03Filing Status 2008x3</a:t>
            </a:r>
          </a:p>
        </p:txBody>
      </p:sp>
      <p:sp>
        <p:nvSpPr>
          <p:cNvPr id="34819" name="Rectangle 7"/>
          <p:cNvSpPr txBox="1">
            <a:spLocks noGrp="1"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FEA958C-BD0D-44CC-ABE6-BD0AF3DEC972}" type="slidenum">
              <a:rPr lang="en-US" altLang="en-US" sz="1300"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300" dirty="0">
              <a:cs typeface="Calibri" panose="020F0502020204030204" pitchFamily="34" charset="0"/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66013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 smtClean="0"/>
              <a:t>Must have photo ID – Exceptions by LC in “Extreme Conditions”.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Alternates for SS Verify – Income Statements (1099-SSA), Letters from SS or other SS documents. Medicare card with suffix A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Many SS documents will contain only last 4 digits of SSN</a:t>
            </a:r>
            <a:r>
              <a:rPr lang="en-US" altLang="en-US" dirty="0" smtClean="0"/>
              <a:t>. Check </a:t>
            </a:r>
            <a:r>
              <a:rPr lang="en-US" altLang="en-US" dirty="0" smtClean="0"/>
              <a:t>with Local Coordinator for site policy.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1947" indent="-297032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8128" indent="-236619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63043" indent="-236619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9637" indent="-236619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2943" indent="-23661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06249" indent="-23661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89555" indent="-23661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72861" indent="-23661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3A7BAA4-27B6-4C5B-9304-C744C4768023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19979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5"/>
          <p:cNvSpPr txBox="1">
            <a:spLocks noGrp="1"/>
          </p:cNvSpPr>
          <p:nvPr/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 dirty="0">
                <a:cs typeface="Calibri" panose="020F0502020204030204" pitchFamily="34" charset="0"/>
              </a:rPr>
              <a:t>01CourseIntro 2010</a:t>
            </a:r>
          </a:p>
        </p:txBody>
      </p:sp>
      <p:sp>
        <p:nvSpPr>
          <p:cNvPr id="36867" name="Rectangle 7"/>
          <p:cNvSpPr txBox="1">
            <a:spLocks noGrp="1"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24702722-85BD-4BE4-A890-876AEA199E30}" type="slidenum">
              <a:rPr lang="en-US" altLang="en-US" sz="1300"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300" dirty="0">
              <a:cs typeface="Calibri" panose="020F0502020204030204" pitchFamily="34" charset="0"/>
            </a:endParaRP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43038" y="922338"/>
            <a:ext cx="4427537" cy="3321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31147" y="4567237"/>
            <a:ext cx="5056293" cy="43938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5793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dirty="0" smtClean="0"/>
              <a:t>Starts with 9</a:t>
            </a:r>
          </a:p>
          <a:p>
            <a:pPr marL="115793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dirty="0" smtClean="0"/>
              <a:t>IRS issues ITINs to individuals who are required to have a U.S. taxpayer identification number but who do not have, and are not eligible to obtain a Social Security Number (SSN).</a:t>
            </a:r>
          </a:p>
          <a:p>
            <a:pPr marL="115793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dirty="0" smtClean="0"/>
              <a:t>ITINs are issued regardless of immigration status.</a:t>
            </a:r>
          </a:p>
          <a:p>
            <a:pPr marL="115793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dirty="0" smtClean="0"/>
              <a:t>SSNs issued to U.S. citizens and people lawfully admitted to the United States on a permanent basis. </a:t>
            </a:r>
          </a:p>
          <a:p>
            <a:pPr marL="115793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dirty="0" smtClean="0"/>
              <a:t>SSN with “VALID FOR WORK ONLY WITH DHS AUTHORIZATION” issued to people lawfully admitted to the United States on a temporary basis who have DHS authorization to work.</a:t>
            </a:r>
          </a:p>
          <a:p>
            <a:pPr marL="115793" indent="-115793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dirty="0" smtClean="0"/>
              <a:t>SSN with “NOT VALID FOR EMPLOYMENT” issued to people from other countries: who are lawfully admitted to the United States without work authorization from DHS, but with a valid non-work reason for needing a Social Security number; or who need a number because of a federal law requiring a Social Security number to get a benefit or service.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67831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If representative does not have the documentation with them, they should be invited to return when they do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Form 56 is available from the IRS and at IRS.gov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dirty="0" smtClean="0"/>
              <a:t>It is to advise the IRS that the person is acting as the fiduciary for the taxpayer, or that they are not longer the fiduciary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dirty="0" smtClean="0"/>
              <a:t>This is not required when the representative is acting under a power of attorney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dirty="0" smtClean="0"/>
              <a:t>It is not required of a surviving spouse acting for deceased spouse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550CAE2-0E0E-4F29-8A75-5D2875F78AFC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35663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 txBox="1">
            <a:spLocks noGrp="1" noChangeArrowheads="1"/>
          </p:cNvSpPr>
          <p:nvPr/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 dirty="0">
                <a:cs typeface="Calibri" panose="020F0502020204030204" pitchFamily="34" charset="0"/>
              </a:rPr>
              <a:t>03Filing Status 2008x3</a:t>
            </a:r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171F8B16-D636-4FAE-B6BF-3B887840175B}" type="slidenum">
              <a:rPr lang="en-US" altLang="en-US" sz="1300"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300" dirty="0">
              <a:cs typeface="Calibri" panose="020F0502020204030204" pitchFamily="34" charset="0"/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Electronic filing site!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May see other forms in print</a:t>
            </a:r>
            <a:r>
              <a:rPr lang="en-US" altLang="en-US" baseline="0" dirty="0" smtClean="0"/>
              <a:t>/preview (1040-EZ or 1040-A), but only full 1040 will print.</a:t>
            </a:r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9102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Caution – state statute may be longer than 3 years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Taxpayers should keep a copy of their tax return for forever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EBE192A-1C4D-4688-94FA-E4DFA1433F47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4068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A32716-43EB-4332-B028-A587D4F51DBB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41074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43038" y="922338"/>
            <a:ext cx="4427537" cy="3321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1989" name="Slide Number Placeholder 4"/>
          <p:cNvSpPr>
            <a:spLocks noGrp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04E4478-E92F-4DD0-98B2-2953BDA15F71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815174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43038" y="922338"/>
            <a:ext cx="4427537" cy="3321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3013" name="Slide Number Placeholder 4"/>
          <p:cNvSpPr>
            <a:spLocks noGrp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5231481-5798-481D-AEA1-2BD9C9181C5B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004271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43038" y="922338"/>
            <a:ext cx="4427537" cy="3321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9230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43038" y="922338"/>
            <a:ext cx="4429125" cy="332263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31147" y="4567237"/>
            <a:ext cx="5057987" cy="36887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82868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2016C1-8452-4055-BB56-88146EEF1EC0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00661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43038" y="922338"/>
            <a:ext cx="4429125" cy="332263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31147" y="4567237"/>
            <a:ext cx="5057987" cy="36887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89499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67F94FA-F1C9-44C5-A74C-148DC27B5FAE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3076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43038" y="922338"/>
            <a:ext cx="4427537" cy="3321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Must file – A-1, 2 and 3; Should file-A-3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3912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42B09DE-4621-4551-BE9D-36E351153D17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8297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8D2C166-35D7-4329-A001-6435508A30F4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5771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43038" y="922338"/>
            <a:ext cx="4429125" cy="332263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31147" y="4567237"/>
            <a:ext cx="5057987" cy="36887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The income threshold for dependents may be much less 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dirty="0" smtClean="0"/>
              <a:t>Review 4012 chart B at pg. A-2 with participants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3887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43038" y="922338"/>
            <a:ext cx="4429125" cy="332263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31147" y="4567237"/>
            <a:ext cx="5057987" cy="36887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Note some church employees are subject to special tax rules and are out of scope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4261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43038" y="922338"/>
            <a:ext cx="4429125" cy="332263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31147" y="4567237"/>
            <a:ext cx="5057987" cy="36887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960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720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925" y="5957888"/>
            <a:ext cx="46132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122363"/>
            <a:ext cx="7162800" cy="2387600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Ctr="0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10000"/>
            <a:ext cx="7162800" cy="1447800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005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C1FED509-FED5-437F-937A-96E249754C7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039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84" y="2133600"/>
            <a:ext cx="365760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133600"/>
            <a:ext cx="365760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1CA9BF-69F5-4DEB-8F7D-096A88D6F362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57453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79" y="2147888"/>
            <a:ext cx="3657600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2579" y="2971799"/>
            <a:ext cx="3657600" cy="300758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147888"/>
            <a:ext cx="3657600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971800"/>
            <a:ext cx="3657600" cy="30075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FF756E-FBF9-4ECD-9315-88542787757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436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jec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194272-076E-49B2-914B-9D76CFA0432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54505" y="4114800"/>
            <a:ext cx="7543800" cy="1879353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54505" y="2141538"/>
            <a:ext cx="7543800" cy="1879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264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2A64FD-9465-4361-BEAD-6DB85229362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50495" y="4124158"/>
            <a:ext cx="7543800" cy="1879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950495" y="2141661"/>
            <a:ext cx="7543800" cy="1879353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02384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51067-745F-4EE0-8E6F-CC460D70CD5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8659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8FE3BC-F68F-462F-BB3A-BF5401A6F96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4700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C1FED509-FED5-437F-937A-96E249754C7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279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133600"/>
            <a:ext cx="386715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6715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CA9BF-69F5-4DEB-8F7D-096A88D6F36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766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2147888"/>
            <a:ext cx="3868737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971799"/>
            <a:ext cx="3868737" cy="300758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147888"/>
            <a:ext cx="3887788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71800"/>
            <a:ext cx="3887788" cy="30075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FF756E-FBF9-4ECD-9315-88542787757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5550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jec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09600" y="4114800"/>
            <a:ext cx="7886700" cy="1879353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09600" y="2141538"/>
            <a:ext cx="7886700" cy="1879600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F8194272-076E-49B2-914B-9D76CFA0432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4295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09600" y="4124158"/>
            <a:ext cx="7886700" cy="1879600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09600" y="2141661"/>
            <a:ext cx="7886700" cy="1879353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BE2A64FD-9465-4361-BEAD-6DB85229362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623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51067-745F-4EE0-8E6F-CC460D70CD5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183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3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8FE3BC-F68F-462F-BB3A-BF5401A6F96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36136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720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122363"/>
            <a:ext cx="7162800" cy="2387600"/>
          </a:xfrm>
        </p:spPr>
        <p:txBody>
          <a:bodyPr anchor="ctr" anchorCtr="0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10000"/>
            <a:ext cx="7162800" cy="1447800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444" y="5958117"/>
            <a:ext cx="4612756" cy="40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263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rgbClr val="67202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2133600"/>
            <a:ext cx="78867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493838" y="6213475"/>
            <a:ext cx="345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628650" y="6213475"/>
            <a:ext cx="635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Calibri" panose="020F0502020204030204" pitchFamily="34" charset="0"/>
              </a:defRPr>
            </a:lvl1pPr>
          </a:lstStyle>
          <a:p>
            <a:fld id="{87950A09-035A-4911-B92C-C7E8532BCD4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1030" name="Picture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263" y="6273800"/>
            <a:ext cx="2732087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79" r:id="rId1"/>
    <p:sldLayoutId id="2147484272" r:id="rId2"/>
    <p:sldLayoutId id="2147484273" r:id="rId3"/>
    <p:sldLayoutId id="2147484274" r:id="rId4"/>
    <p:sldLayoutId id="2147484275" r:id="rId5"/>
    <p:sldLayoutId id="2147484276" r:id="rId6"/>
    <p:sldLayoutId id="2147484277" r:id="rId7"/>
    <p:sldLayoutId id="2147484278" r:id="rId8"/>
  </p:sldLayoutIdLst>
  <p:hf hdr="0" dt="0"/>
  <p:txStyles>
    <p:titleStyle>
      <a:lvl1pPr marL="5556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bg1"/>
          </a:solidFill>
          <a:latin typeface="+mn-lt"/>
          <a:ea typeface="Verdana" panose="020B0604030504040204" pitchFamily="34" charset="0"/>
          <a:cs typeface="Calibri" panose="020F0502020204030204" pitchFamily="34" charset="0"/>
        </a:defRPr>
      </a:lvl1pPr>
      <a:lvl2pPr marL="5556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2pPr>
      <a:lvl3pPr marL="5556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3pPr>
      <a:lvl4pPr marL="5556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4pPr>
      <a:lvl5pPr marL="5556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5pPr>
      <a:lvl6pPr marL="512763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6pPr>
      <a:lvl7pPr marL="969963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7pPr>
      <a:lvl8pPr marL="1427163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8pPr>
      <a:lvl9pPr marL="1884363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9pPr>
    </p:titleStyle>
    <p:bodyStyle>
      <a:lvl1pPr marL="344488" indent="-344488" algn="l" rtl="0" eaLnBrk="0" fontAlgn="base" hangingPunct="0">
        <a:spcBef>
          <a:spcPts val="1000"/>
        </a:spcBef>
        <a:spcAft>
          <a:spcPct val="0"/>
        </a:spcAft>
        <a:buClr>
          <a:schemeClr val="accent2">
            <a:lumMod val="50000"/>
          </a:schemeClr>
        </a:buClr>
        <a:buSzPct val="90000"/>
        <a:buFont typeface="Calibri" panose="020F0502020204030204" pitchFamily="34" charset="0"/>
        <a:buChar char="●"/>
        <a:defRPr sz="40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1pPr>
      <a:lvl2pPr marL="858838" indent="-288925" algn="l" rtl="0" eaLnBrk="0" fontAlgn="base" hangingPunct="0">
        <a:spcBef>
          <a:spcPts val="500"/>
        </a:spcBef>
        <a:spcAft>
          <a:spcPct val="0"/>
        </a:spcAft>
        <a:buClr>
          <a:schemeClr val="accent2">
            <a:lumMod val="50000"/>
          </a:schemeClr>
        </a:buClr>
        <a:buFont typeface="Calibri" panose="020F0502020204030204" pitchFamily="34" charset="0"/>
        <a:buChar char="−"/>
        <a:defRPr sz="36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2pPr>
      <a:lvl3pPr marL="1316038" indent="-228600" algn="l" rtl="0" eaLnBrk="0" fontAlgn="base" hangingPunct="0">
        <a:spcBef>
          <a:spcPts val="500"/>
        </a:spcBef>
        <a:spcAft>
          <a:spcPct val="0"/>
        </a:spcAft>
        <a:buClr>
          <a:schemeClr val="accent2">
            <a:lumMod val="50000"/>
          </a:schemeClr>
        </a:buClr>
        <a:buSzPct val="120000"/>
        <a:buFont typeface="Calibri" panose="020F0502020204030204" pitchFamily="34" charset="0"/>
        <a:buChar char="▪"/>
        <a:defRPr sz="32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Clr>
          <a:schemeClr val="accent2">
            <a:lumMod val="50000"/>
          </a:schemeClr>
        </a:buClr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Clr>
          <a:schemeClr val="accent2">
            <a:lumMod val="50000"/>
          </a:schemeClr>
        </a:buClr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rgbClr val="67202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4504" y="21336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494351" y="6213227"/>
            <a:ext cx="3451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628650" y="6213227"/>
            <a:ext cx="6356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fld id="{87950A09-035A-4911-B92C-C7E8532BCD4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915" y="6274283"/>
            <a:ext cx="2732435" cy="24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459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1" r:id="rId1"/>
    <p:sldLayoutId id="2147484282" r:id="rId2"/>
    <p:sldLayoutId id="2147484283" r:id="rId3"/>
    <p:sldLayoutId id="2147484284" r:id="rId4"/>
    <p:sldLayoutId id="2147484285" r:id="rId5"/>
    <p:sldLayoutId id="2147484286" r:id="rId6"/>
    <p:sldLayoutId id="2147484287" r:id="rId7"/>
    <p:sldLayoutId id="2147484288" r:id="rId8"/>
  </p:sldLayoutIdLst>
  <p:hf hdr="0" dt="0"/>
  <p:txStyles>
    <p:titleStyle>
      <a:lvl1pPr marL="55563" indent="0"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bg1"/>
          </a:solidFill>
          <a:latin typeface="+mn-lt"/>
          <a:ea typeface="Verdana" panose="020B0604030504040204" pitchFamily="34" charset="0"/>
          <a:cs typeface="Calibri" panose="020F0502020204030204" pitchFamily="34" charset="0"/>
        </a:defRPr>
      </a:lvl1pPr>
    </p:titleStyle>
    <p:bodyStyle>
      <a:lvl1pPr marL="344488" indent="-344488" algn="l" defTabSz="914400" rtl="0" eaLnBrk="1" latinLnBrk="0" hangingPunct="1">
        <a:lnSpc>
          <a:spcPct val="100000"/>
        </a:lnSpc>
        <a:spcBef>
          <a:spcPts val="1000"/>
        </a:spcBef>
        <a:buClr>
          <a:srgbClr val="67202F"/>
        </a:buClr>
        <a:buSzPct val="90000"/>
        <a:buFont typeface="Calibri" panose="020F0502020204030204" pitchFamily="34" charset="0"/>
        <a:buChar char="●"/>
        <a:defRPr sz="40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1pPr>
      <a:lvl2pPr marL="858838" indent="-288925" algn="l" defTabSz="914400" rtl="0" eaLnBrk="1" latinLnBrk="0" hangingPunct="1">
        <a:lnSpc>
          <a:spcPct val="100000"/>
        </a:lnSpc>
        <a:spcBef>
          <a:spcPts val="500"/>
        </a:spcBef>
        <a:buClr>
          <a:schemeClr val="accent6">
            <a:lumMod val="50000"/>
          </a:schemeClr>
        </a:buClr>
        <a:buFont typeface="Calibri" panose="020F0502020204030204" pitchFamily="34" charset="0"/>
        <a:buChar char="−"/>
        <a:defRPr sz="36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2pPr>
      <a:lvl3pPr marL="1316038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5">
            <a:lumMod val="50000"/>
          </a:schemeClr>
        </a:buClr>
        <a:buSzPct val="120000"/>
        <a:buFont typeface="Calibri" panose="020F0502020204030204" pitchFamily="34" charset="0"/>
        <a:buChar char="▪"/>
        <a:defRPr sz="32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44" userDrawn="1">
          <p15:clr>
            <a:srgbClr val="F26B43"/>
          </p15:clr>
        </p15:guide>
        <p15:guide id="2" pos="384" userDrawn="1">
          <p15:clr>
            <a:srgbClr val="F26B43"/>
          </p15:clr>
        </p15:guide>
        <p15:guide id="3" orient="horz" pos="10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 bwMode="auto"/>
        <p:txBody>
          <a:bodyPr wrap="square" numCol="1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Filing Basics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10000"/>
            <a:ext cx="7010400" cy="167640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ts val="5280"/>
              </a:lnSpc>
              <a:spcAft>
                <a:spcPts val="0"/>
              </a:spcAft>
              <a:buClr>
                <a:schemeClr val="accent3">
                  <a:lumMod val="75000"/>
                </a:schemeClr>
              </a:buClr>
              <a:defRPr/>
            </a:pPr>
            <a:r>
              <a:rPr lang="en-US" sz="4800" dirty="0" smtClean="0"/>
              <a:t>Pub 4012 – Tab A </a:t>
            </a:r>
            <a:br>
              <a:rPr lang="en-US" sz="4800" dirty="0" smtClean="0"/>
            </a:br>
            <a:r>
              <a:rPr lang="en-US" sz="4800" dirty="0" smtClean="0"/>
              <a:t>Pub 4491 – Lesson 4</a:t>
            </a:r>
          </a:p>
        </p:txBody>
      </p:sp>
    </p:spTree>
    <p:extLst>
      <p:ext uri="{BB962C8B-B14F-4D97-AF65-F5344CB8AC3E}">
        <p14:creationId xmlns:p14="http://schemas.microsoft.com/office/powerpoint/2010/main" val="93715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 Taxpayer Identity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19459" name="Rectangle 5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Valid taxpayer identification numbers</a:t>
            </a:r>
          </a:p>
          <a:p>
            <a:pPr lvl="1"/>
            <a:r>
              <a:rPr lang="en-US" altLang="en-US" dirty="0" smtClean="0"/>
              <a:t>Social Security number (SSN)</a:t>
            </a:r>
          </a:p>
          <a:p>
            <a:pPr lvl="1"/>
            <a:r>
              <a:rPr lang="en-US" altLang="en-US" dirty="0" smtClean="0"/>
              <a:t>Individual taxpayer identification number (ITIN)</a:t>
            </a:r>
          </a:p>
          <a:p>
            <a:pPr lvl="1"/>
            <a:r>
              <a:rPr lang="en-US" altLang="en-US" dirty="0" smtClean="0"/>
              <a:t>Adoption taxpayer identification number (ATIN)</a:t>
            </a:r>
          </a:p>
          <a:p>
            <a:pPr lvl="1"/>
            <a:endParaRPr lang="en-US" altLang="en-US" dirty="0" smtClean="0"/>
          </a:p>
        </p:txBody>
      </p:sp>
      <p:pic>
        <p:nvPicPr>
          <p:cNvPr id="12296" name="Picture 7" descr="C:\Users\Steve\AppData\Local\Microsoft\Windows\Temporary Internet Files\Content.IE5\B8CB35FU\MC90033254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33350"/>
            <a:ext cx="15652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Taxpayer Identification Number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13319" name="Content Placeholder 6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 smtClean="0"/>
              <a:t>Best – Social Security card or ITIN letter</a:t>
            </a:r>
          </a:p>
          <a:p>
            <a:r>
              <a:rPr lang="en-US" altLang="en-US" dirty="0" smtClean="0"/>
              <a:t>Alternatives </a:t>
            </a:r>
          </a:p>
          <a:p>
            <a:pPr lvl="1"/>
            <a:r>
              <a:rPr lang="en-US" altLang="en-US" dirty="0" smtClean="0"/>
              <a:t>Other documents issued by Social Security Administration such as SSA-1099 or Social Security Administration letter -OR-</a:t>
            </a:r>
          </a:p>
          <a:p>
            <a:pPr lvl="1"/>
            <a:r>
              <a:rPr lang="en-US" altLang="en-US" dirty="0" smtClean="0"/>
              <a:t>Government-issued ID plus copy of last year’s return of a returning taxpayer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09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Individual Taxpayer Identification Number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14343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ITINs are for taxpayers who are not eligible for SSN</a:t>
            </a:r>
          </a:p>
          <a:p>
            <a:r>
              <a:rPr lang="en-US" altLang="en-US" dirty="0" smtClean="0"/>
              <a:t>ITINs will start to expire</a:t>
            </a:r>
          </a:p>
          <a:p>
            <a:pPr lvl="1"/>
            <a:r>
              <a:rPr lang="en-US" altLang="en-US" dirty="0" smtClean="0"/>
              <a:t>IRS will work with taxpayers directly (form W-7 required)</a:t>
            </a:r>
          </a:p>
          <a:p>
            <a:pPr lvl="1"/>
            <a:r>
              <a:rPr lang="en-US" altLang="en-US" dirty="0" smtClean="0"/>
              <a:t>Should be no impact on return preparation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801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Decedent Tax Returns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Surviving spouse filing?</a:t>
            </a:r>
          </a:p>
          <a:p>
            <a:pPr lvl="1"/>
            <a:r>
              <a:rPr lang="en-US" dirty="0" smtClean="0"/>
              <a:t>Verify survivor’s identity</a:t>
            </a:r>
          </a:p>
          <a:p>
            <a:r>
              <a:rPr lang="en-US" dirty="0" smtClean="0"/>
              <a:t>Someone else filing?</a:t>
            </a:r>
          </a:p>
          <a:p>
            <a:pPr lvl="1"/>
            <a:r>
              <a:rPr lang="en-US" dirty="0" smtClean="0"/>
              <a:t>Ask to see authorizing document (will need to attach / mail in)</a:t>
            </a:r>
          </a:p>
          <a:p>
            <a:pPr lvl="1"/>
            <a:r>
              <a:rPr lang="en-US" dirty="0" smtClean="0"/>
              <a:t>Verify representative’s name and identity</a:t>
            </a:r>
          </a:p>
          <a:p>
            <a:pPr lvl="1"/>
            <a:r>
              <a:rPr lang="en-US" dirty="0" smtClean="0"/>
              <a:t>Advise them to file Form 56 with IRS, if applicable and not yet done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819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2A64FD-9465-4361-BEAD-6DB852293621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Filing a Return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		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body" sz="quarter" idx="16"/>
          </p:nvPr>
        </p:nvSpPr>
        <p:spPr>
          <a:xfrm>
            <a:off x="914400" y="1752600"/>
            <a:ext cx="7620000" cy="19812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TaxSlayer® will print 1040 only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Electronic filing (e-file) only unless IRS requires a paper return</a:t>
            </a:r>
          </a:p>
        </p:txBody>
      </p:sp>
      <p:pic>
        <p:nvPicPr>
          <p:cNvPr id="2355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3967163"/>
            <a:ext cx="69437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3" name="TextBox 1"/>
          <p:cNvSpPr txBox="1">
            <a:spLocks noChangeArrowheads="1"/>
          </p:cNvSpPr>
          <p:nvPr/>
        </p:nvSpPr>
        <p:spPr bwMode="auto">
          <a:xfrm>
            <a:off x="5956300" y="4195763"/>
            <a:ext cx="65" cy="430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dirty="0">
              <a:latin typeface="Arial Black" panose="020B0A04020102020204" pitchFamily="34" charset="0"/>
              <a:cs typeface="Calibri" panose="020F0502020204030204" pitchFamily="34" charset="0"/>
            </a:endParaRPr>
          </a:p>
        </p:txBody>
      </p:sp>
      <p:sp>
        <p:nvSpPr>
          <p:cNvPr id="16395" name="TextBox 3"/>
          <p:cNvSpPr txBox="1">
            <a:spLocks noChangeArrowheads="1"/>
          </p:cNvSpPr>
          <p:nvPr/>
        </p:nvSpPr>
        <p:spPr bwMode="auto">
          <a:xfrm>
            <a:off x="2679700" y="4575175"/>
            <a:ext cx="127000" cy="138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dirty="0">
                <a:cs typeface="Calibri" panose="020F0502020204030204" pitchFamily="34" charset="0"/>
              </a:rPr>
              <a:t>XX</a:t>
            </a:r>
          </a:p>
        </p:txBody>
      </p:sp>
      <p:pic>
        <p:nvPicPr>
          <p:cNvPr id="16396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54069"/>
            <a:ext cx="13239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7" name="TextBox 2"/>
          <p:cNvSpPr txBox="1">
            <a:spLocks noChangeArrowheads="1"/>
          </p:cNvSpPr>
          <p:nvPr/>
        </p:nvSpPr>
        <p:spPr bwMode="auto">
          <a:xfrm>
            <a:off x="5616574" y="4159290"/>
            <a:ext cx="966931" cy="55399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000" b="1" dirty="0">
                <a:solidFill>
                  <a:schemeClr val="bg1"/>
                </a:solidFill>
                <a:cs typeface="Calibri" panose="020F0502020204030204" pitchFamily="34" charset="0"/>
              </a:rPr>
              <a:t>2016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5969747" y="3624263"/>
            <a:ext cx="3200400" cy="2286000"/>
          </a:xfrm>
          <a:prstGeom prst="wedgeEllipseCallout">
            <a:avLst>
              <a:gd name="adj1" fmla="val -14951"/>
              <a:gd name="adj2" fmla="val -751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Open issue: what will TS print and what </a:t>
            </a:r>
            <a:r>
              <a:rPr lang="en-US" dirty="0" smtClean="0"/>
              <a:t>will </a:t>
            </a:r>
            <a:r>
              <a:rPr lang="en-US" dirty="0" smtClean="0"/>
              <a:t>l it submit in the e-file - </a:t>
            </a:r>
            <a:r>
              <a:rPr lang="en-US" dirty="0" err="1" smtClean="0"/>
              <a:t>lsa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Keeping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Basic record keeping requirements</a:t>
            </a:r>
          </a:p>
          <a:p>
            <a:pPr lvl="1"/>
            <a:r>
              <a:rPr lang="en-US" altLang="en-US" dirty="0" smtClean="0"/>
              <a:t>Taxpayer should keep all records used to file tax return</a:t>
            </a:r>
          </a:p>
          <a:p>
            <a:pPr lvl="2">
              <a:buClr>
                <a:schemeClr val="accent2">
                  <a:lumMod val="50000"/>
                </a:schemeClr>
              </a:buClr>
            </a:pPr>
            <a:r>
              <a:rPr lang="en-US" altLang="en-US" dirty="0" smtClean="0"/>
              <a:t>Three years from date return was filed</a:t>
            </a:r>
          </a:p>
          <a:p>
            <a:pPr lvl="2">
              <a:buClr>
                <a:schemeClr val="accent2">
                  <a:lumMod val="50000"/>
                </a:schemeClr>
              </a:buClr>
            </a:pPr>
            <a:r>
              <a:rPr lang="en-US" altLang="en-US" dirty="0" smtClean="0"/>
              <a:t>Two years from date tax was paid</a:t>
            </a:r>
          </a:p>
          <a:p>
            <a:pPr lvl="1"/>
            <a:r>
              <a:rPr lang="en-US" altLang="en-US" dirty="0" smtClean="0"/>
              <a:t>See Pub 17 for additional requirements</a:t>
            </a:r>
            <a:endParaRPr lang="en-US" altLang="en-US" dirty="0" smtClean="0"/>
          </a:p>
        </p:txBody>
      </p:sp>
      <p:pic>
        <p:nvPicPr>
          <p:cNvPr id="17416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0"/>
            <a:ext cx="13811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Additional Information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18439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70C0"/>
                </a:solidFill>
              </a:rPr>
              <a:t>Pub 4012, Tab P</a:t>
            </a:r>
          </a:p>
          <a:p>
            <a:pPr lvl="1" eaLnBrk="1" hangingPunct="1"/>
            <a:r>
              <a:rPr lang="en-US" altLang="en-US" dirty="0" smtClean="0"/>
              <a:t>Publications and forms</a:t>
            </a:r>
          </a:p>
          <a:p>
            <a:pPr lvl="1" eaLnBrk="1" hangingPunct="1"/>
            <a:r>
              <a:rPr lang="en-US" altLang="en-US" dirty="0" smtClean="0"/>
              <a:t>Frequently asked questions</a:t>
            </a:r>
          </a:p>
          <a:p>
            <a:pPr lvl="1" eaLnBrk="1" hangingPunct="1"/>
            <a:r>
              <a:rPr lang="en-US" altLang="en-US" dirty="0" smtClean="0"/>
              <a:t>Taxpayer civil rights</a:t>
            </a:r>
          </a:p>
        </p:txBody>
      </p:sp>
    </p:spTree>
    <p:extLst>
      <p:ext uri="{BB962C8B-B14F-4D97-AF65-F5344CB8AC3E}">
        <p14:creationId xmlns:p14="http://schemas.microsoft.com/office/powerpoint/2010/main" val="3302546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Must/Should File Quiz #1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2"/>
          </p:nvPr>
        </p:nvSpPr>
        <p:spPr>
          <a:xfrm>
            <a:off x="838200" y="1752600"/>
            <a:ext cx="7507704" cy="3733800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dirty="0" smtClean="0"/>
              <a:t>Miranda, 17, claimed on her parents’ return</a:t>
            </a:r>
          </a:p>
          <a:p>
            <a:r>
              <a:rPr lang="en-US" altLang="en-US" dirty="0" smtClean="0"/>
              <a:t>W-2 shows $2,000 in wages and federal tax withheld of $155</a:t>
            </a:r>
          </a:p>
          <a:p>
            <a:r>
              <a:rPr lang="en-US" altLang="en-US" dirty="0" smtClean="0"/>
              <a:t>Grandparents gave her a $3,000 CD as a gift</a:t>
            </a:r>
          </a:p>
          <a:p>
            <a:r>
              <a:rPr lang="en-US" altLang="en-US" dirty="0" smtClean="0"/>
              <a:t>She has no other income</a:t>
            </a:r>
          </a:p>
          <a:p>
            <a:r>
              <a:rPr lang="en-US" altLang="en-US" dirty="0" smtClean="0"/>
              <a:t>Must or should Miranda file?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00150" y="5205413"/>
            <a:ext cx="70866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buClr>
                <a:schemeClr val="accent2"/>
              </a:buClr>
              <a:buSzPct val="110000"/>
              <a:buFontTx/>
              <a:buNone/>
            </a:pPr>
            <a:r>
              <a:rPr lang="en-US" altLang="en-US" sz="2800" dirty="0" smtClean="0">
                <a:solidFill>
                  <a:srgbClr val="0000FF"/>
                </a:solidFill>
                <a:cs typeface="Calibri" panose="020F0502020204030204" pitchFamily="34" charset="0"/>
              </a:rPr>
              <a:t>Should File: to </a:t>
            </a:r>
            <a:r>
              <a:rPr lang="en-US" altLang="en-US" sz="2800" dirty="0">
                <a:solidFill>
                  <a:srgbClr val="0000FF"/>
                </a:solidFill>
                <a:cs typeface="Calibri" panose="020F0502020204030204" pitchFamily="34" charset="0"/>
              </a:rPr>
              <a:t>get back her withholding</a:t>
            </a:r>
            <a:br>
              <a:rPr lang="en-US" altLang="en-US" sz="2800" dirty="0">
                <a:solidFill>
                  <a:srgbClr val="0000FF"/>
                </a:solidFill>
                <a:cs typeface="Calibri" panose="020F0502020204030204" pitchFamily="34" charset="0"/>
              </a:rPr>
            </a:br>
            <a:r>
              <a:rPr lang="en-US" altLang="en-US" sz="2800" dirty="0">
                <a:solidFill>
                  <a:srgbClr val="0000FF"/>
                </a:solidFill>
                <a:cs typeface="Calibri" panose="020F0502020204030204" pitchFamily="34" charset="0"/>
              </a:rPr>
              <a:t>CD is a gift – not counted in income (Lesson 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Must/Should File Quiz #2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20487" name="Rectangle 3"/>
          <p:cNvSpPr>
            <a:spLocks noGrp="1" noChangeArrowheads="1"/>
          </p:cNvSpPr>
          <p:nvPr>
            <p:ph sz="quarter" idx="12"/>
          </p:nvPr>
        </p:nvSpPr>
        <p:spPr>
          <a:xfrm>
            <a:off x="609600" y="1752600"/>
            <a:ext cx="7924800" cy="4632325"/>
          </a:xfrm>
        </p:spPr>
        <p:txBody>
          <a:bodyPr/>
          <a:lstStyle/>
          <a:p>
            <a:pPr eaLnBrk="1" hangingPunct="1"/>
            <a:r>
              <a:rPr lang="en-US" altLang="en-US" sz="3300" dirty="0" smtClean="0"/>
              <a:t>Kathy, 22, attends college full time</a:t>
            </a:r>
          </a:p>
          <a:p>
            <a:pPr eaLnBrk="1" hangingPunct="1"/>
            <a:r>
              <a:rPr lang="en-US" altLang="en-US" sz="3300" dirty="0" smtClean="0"/>
              <a:t>Earned $850 babysitting (not an employee)</a:t>
            </a:r>
          </a:p>
          <a:p>
            <a:pPr eaLnBrk="1" hangingPunct="1"/>
            <a:r>
              <a:rPr lang="en-US" altLang="en-US" sz="3300" dirty="0" smtClean="0"/>
              <a:t>$3,000 reported on a W-2; no tax was withheld</a:t>
            </a:r>
          </a:p>
          <a:p>
            <a:pPr eaLnBrk="1" hangingPunct="1"/>
            <a:r>
              <a:rPr lang="en-US" altLang="en-US" sz="3300" dirty="0" smtClean="0"/>
              <a:t>Must or should Kathy file? 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054100" y="5105400"/>
            <a:ext cx="69342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buClrTx/>
              <a:buSzTx/>
              <a:buFontTx/>
              <a:buNone/>
            </a:pPr>
            <a:r>
              <a:rPr lang="en-US" altLang="en-US" sz="2800" dirty="0" smtClean="0">
                <a:solidFill>
                  <a:srgbClr val="0000FF"/>
                </a:solidFill>
                <a:cs typeface="Calibri" panose="020F0502020204030204" pitchFamily="34" charset="0"/>
              </a:rPr>
              <a:t>Must File: </a:t>
            </a:r>
            <a:r>
              <a:rPr lang="en-US" altLang="en-US" sz="2800" dirty="0">
                <a:solidFill>
                  <a:srgbClr val="0000FF"/>
                </a:solidFill>
                <a:cs typeface="Calibri" panose="020F0502020204030204" pitchFamily="34" charset="0"/>
              </a:rPr>
              <a:t>had &gt;$400 in </a:t>
            </a:r>
            <a:r>
              <a:rPr lang="en-US" altLang="en-US" sz="2800" dirty="0" smtClean="0">
                <a:solidFill>
                  <a:srgbClr val="0000FF"/>
                </a:solidFill>
                <a:cs typeface="Calibri" panose="020F0502020204030204" pitchFamily="34" charset="0"/>
              </a:rPr>
              <a:t>self-employment</a:t>
            </a:r>
            <a:endParaRPr lang="en-US" altLang="en-US" sz="2800" dirty="0">
              <a:solidFill>
                <a:srgbClr val="0000FF"/>
              </a:solidFill>
              <a:cs typeface="Calibri" panose="020F0502020204030204" pitchFamily="34" charset="0"/>
            </a:endParaRPr>
          </a:p>
          <a:p>
            <a:pPr eaLnBrk="1" hangingPunct="1">
              <a:spcBef>
                <a:spcPts val="120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cs typeface="Calibri" panose="020F0502020204030204" pitchFamily="34" charset="0"/>
              </a:rPr>
              <a:t>If only W-2, would not have needed to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Notes…</a:t>
            </a:r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 smtClean="0"/>
              <a:t>This lesson covers who must/should file Federal return</a:t>
            </a:r>
          </a:p>
          <a:p>
            <a:r>
              <a:rPr lang="en-US" altLang="en-US" dirty="0" smtClean="0"/>
              <a:t>State requirements (if applicable) may differ</a:t>
            </a:r>
          </a:p>
          <a:p>
            <a:r>
              <a:rPr lang="en-US" altLang="en-US" dirty="0" smtClean="0"/>
              <a:t>Federal return must be completed to prepare state return in TaxSlayer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21393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dirty="0" smtClean="0"/>
              <a:t>Need to Know…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5129" name="Rectangle 9"/>
          <p:cNvSpPr>
            <a:spLocks noGrp="1" noChangeArrowheads="1"/>
          </p:cNvSpPr>
          <p:nvPr>
            <p:ph sz="quarter" idx="12"/>
          </p:nvPr>
        </p:nvSpPr>
        <p:spPr>
          <a:xfrm>
            <a:off x="914400" y="1812925"/>
            <a:ext cx="7772400" cy="44958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dirty="0" smtClean="0"/>
              <a:t>Age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en-GB" altLang="en-US" dirty="0" smtClean="0"/>
              <a:t>Intake Sheet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en-GB" altLang="en-US" dirty="0" smtClean="0"/>
              <a:t>Confirm date of birth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dirty="0" smtClean="0"/>
              <a:t>Gross Income (including Social Security benefits that are taxable)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en-GB" altLang="en-US" dirty="0" smtClean="0">
                <a:solidFill>
                  <a:srgbClr val="0070C0"/>
                </a:solidFill>
              </a:rPr>
              <a:t>Pub 4012, Tab A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dirty="0" smtClean="0"/>
              <a:t>Filing Status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en-GB" altLang="en-US" dirty="0" smtClean="0">
                <a:solidFill>
                  <a:srgbClr val="0070C0"/>
                </a:solidFill>
              </a:rPr>
              <a:t>Pub 4012, Tab B 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endParaRPr lang="en-GB" altLang="en-US" dirty="0" smtClean="0"/>
          </a:p>
        </p:txBody>
      </p:sp>
      <p:pic>
        <p:nvPicPr>
          <p:cNvPr id="4104" name="Picture 7" descr="C:\Users\Steve\AppData\Local\Microsoft\Windows\Temporary Internet Files\Content.IE5\B8CB35FU\MC90033254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0"/>
            <a:ext cx="15652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377062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Filing Basics Quality Review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Verify name with social security document</a:t>
            </a:r>
          </a:p>
          <a:p>
            <a:r>
              <a:rPr lang="en-US" altLang="en-US" dirty="0" smtClean="0"/>
              <a:t>Verify ID with picture identification</a:t>
            </a:r>
          </a:p>
          <a:p>
            <a:r>
              <a:rPr lang="en-US" altLang="en-US" dirty="0" smtClean="0"/>
              <a:t>Verify representative’s authority</a:t>
            </a:r>
          </a:p>
          <a:p>
            <a:r>
              <a:rPr lang="en-US" altLang="en-US" dirty="0" smtClean="0"/>
              <a:t>Any changes from prior year?</a:t>
            </a:r>
            <a:endParaRPr lang="en-US" altLang="en-US" dirty="0" smtClean="0"/>
          </a:p>
        </p:txBody>
      </p:sp>
      <p:pic>
        <p:nvPicPr>
          <p:cNvPr id="2253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219200"/>
            <a:ext cx="11430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dirty="0" smtClean="0"/>
              <a:t>Who Must/Should File</a:t>
            </a:r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51067-745F-4EE0-8E6F-CC460D70CD53}" type="slidenum">
              <a:rPr lang="en-US" altLang="en-US" smtClean="0"/>
              <a:pPr/>
              <a:t>21</a:t>
            </a:fld>
            <a:endParaRPr lang="en-US" altLang="en-US" dirty="0"/>
          </a:p>
        </p:txBody>
      </p:sp>
      <p:sp>
        <p:nvSpPr>
          <p:cNvPr id="23559" name="Text Box 1"/>
          <p:cNvSpPr txBox="1">
            <a:spLocks noChangeArrowheads="1"/>
          </p:cNvSpPr>
          <p:nvPr/>
        </p:nvSpPr>
        <p:spPr bwMode="auto">
          <a:xfrm>
            <a:off x="1676400" y="2286000"/>
            <a:ext cx="35814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ts val="2000"/>
              </a:spcBef>
              <a:buClr>
                <a:srgbClr val="000000"/>
              </a:buClr>
              <a:buSzPct val="100000"/>
              <a:buFont typeface="Verdana" panose="020B0604030504040204" pitchFamily="34" charset="0"/>
              <a:buNone/>
            </a:pPr>
            <a:r>
              <a:rPr lang="en-GB" altLang="en-US" sz="3200" dirty="0">
                <a:solidFill>
                  <a:srgbClr val="000000"/>
                </a:solidFill>
                <a:cs typeface="Calibri" panose="020F0502020204030204" pitchFamily="34" charset="0"/>
              </a:rPr>
              <a:t>Questions</a:t>
            </a:r>
            <a:r>
              <a:rPr lang="en-GB" altLang="en-US" sz="3200" b="0" dirty="0">
                <a:solidFill>
                  <a:srgbClr val="000000"/>
                </a:solidFill>
                <a:cs typeface="Calibri" panose="020F0502020204030204" pitchFamily="34" charset="0"/>
              </a:rPr>
              <a:t>?</a:t>
            </a:r>
          </a:p>
        </p:txBody>
      </p:sp>
      <p:sp>
        <p:nvSpPr>
          <p:cNvPr id="23560" name="Text Box 2"/>
          <p:cNvSpPr txBox="1">
            <a:spLocks noChangeArrowheads="1"/>
          </p:cNvSpPr>
          <p:nvPr/>
        </p:nvSpPr>
        <p:spPr bwMode="auto">
          <a:xfrm>
            <a:off x="3879850" y="4419600"/>
            <a:ext cx="41973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ts val="2000"/>
              </a:spcBef>
              <a:buClr>
                <a:srgbClr val="000000"/>
              </a:buClr>
              <a:buSzPct val="100000"/>
              <a:buFont typeface="Verdana" panose="020B0604030504040204" pitchFamily="34" charset="0"/>
              <a:buNone/>
            </a:pPr>
            <a:r>
              <a:rPr lang="en-GB" altLang="en-US" sz="3200" dirty="0">
                <a:solidFill>
                  <a:srgbClr val="000000"/>
                </a:solidFill>
                <a:cs typeface="Calibri" panose="020F0502020204030204" pitchFamily="34" charset="0"/>
              </a:rPr>
              <a:t>Comments</a:t>
            </a:r>
            <a:r>
              <a:rPr lang="en-GB" altLang="en-US" sz="3200" b="0" dirty="0">
                <a:solidFill>
                  <a:srgbClr val="000000"/>
                </a:solidFill>
                <a:cs typeface="Calibri" panose="020F0502020204030204" pitchFamily="34" charset="0"/>
              </a:rPr>
              <a:t>…</a:t>
            </a:r>
          </a:p>
        </p:txBody>
      </p:sp>
      <p:pic>
        <p:nvPicPr>
          <p:cNvPr id="23561" name="Picture 2" descr="C:\Users\Steve\AppData\Local\Microsoft\Windows\Temporary Internet Files\Content.IE5\B8CB35FU\MC90043440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524000"/>
            <a:ext cx="1362075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2" name="Picture 3" descr="C:\Users\Steve\AppData\Local\Microsoft\Windows\Temporary Internet Files\Content.IE5\BKA8153N\MC90043441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114800"/>
            <a:ext cx="1625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2A64FD-9465-4361-BEAD-6DB852293621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Intake &amp; Interview Sheet</a:t>
            </a:r>
            <a:endParaRPr lang="en-US" dirty="0"/>
          </a:p>
        </p:txBody>
      </p:sp>
      <p:sp>
        <p:nvSpPr>
          <p:cNvPr id="5127" name="Content Placeholder 2"/>
          <p:cNvSpPr>
            <a:spLocks noGrp="1"/>
          </p:cNvSpPr>
          <p:nvPr>
            <p:ph type="body" sz="quarter" idx="16"/>
          </p:nvPr>
        </p:nvSpPr>
        <p:spPr>
          <a:xfrm>
            <a:off x="914400" y="1812925"/>
            <a:ext cx="7620000" cy="70167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Confirm with picture ID</a:t>
            </a:r>
          </a:p>
        </p:txBody>
      </p:sp>
      <p:pic>
        <p:nvPicPr>
          <p:cNvPr id="512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2552700"/>
            <a:ext cx="885825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23825" y="3200400"/>
            <a:ext cx="8869363" cy="112395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dirty="0" smtClean="0">
              <a:solidFill>
                <a:srgbClr val="FFFFFF"/>
              </a:solidFill>
              <a:cs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3825" y="4792663"/>
            <a:ext cx="2466975" cy="12954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dirty="0" smtClean="0">
              <a:solidFill>
                <a:srgbClr val="FFFFFF"/>
              </a:solidFill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Who Must/Should File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U.S. citizens</a:t>
            </a:r>
          </a:p>
          <a:p>
            <a:pPr eaLnBrk="1" hangingPunct="1"/>
            <a:r>
              <a:rPr lang="en-US" altLang="en-US" dirty="0" smtClean="0"/>
              <a:t>Residents of the United States</a:t>
            </a:r>
          </a:p>
          <a:p>
            <a:pPr eaLnBrk="1" hangingPunct="1"/>
            <a:r>
              <a:rPr lang="en-GB" altLang="en-US" dirty="0" smtClean="0">
                <a:solidFill>
                  <a:srgbClr val="0070C0"/>
                </a:solidFill>
              </a:rPr>
              <a:t>Pub 4012, Tab A </a:t>
            </a:r>
            <a:r>
              <a:rPr lang="en-GB" altLang="en-US" dirty="0" smtClean="0"/>
              <a:t>charts A – D </a:t>
            </a:r>
            <a:r>
              <a:rPr lang="en-US" altLang="en-US" dirty="0" smtClean="0"/>
              <a:t>identify persons required to file tax returns and those who should file</a:t>
            </a:r>
          </a:p>
        </p:txBody>
      </p:sp>
      <p:pic>
        <p:nvPicPr>
          <p:cNvPr id="6152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0"/>
            <a:ext cx="13811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737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Chart A Footnotes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14339" name="Rectangle 7"/>
          <p:cNvSpPr>
            <a:spLocks noGrp="1" noChangeArrowheads="1"/>
          </p:cNvSpPr>
          <p:nvPr>
            <p:ph sz="quarter" idx="12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If born before January 2, 1952, considered 65 for 2016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Gross income is all income not exempt from tax – may include Social Security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Married Filing Separately (MFS) or not living with spouse at end of year with gross income of $4,050 or more must file</a:t>
            </a:r>
          </a:p>
        </p:txBody>
      </p:sp>
      <p:sp>
        <p:nvSpPr>
          <p:cNvPr id="7176" name="Rectangle 1"/>
          <p:cNvSpPr>
            <a:spLocks noChangeArrowheads="1"/>
          </p:cNvSpPr>
          <p:nvPr/>
        </p:nvSpPr>
        <p:spPr bwMode="auto">
          <a:xfrm>
            <a:off x="6553200" y="666750"/>
            <a:ext cx="1816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  <a:cs typeface="Calibri" panose="020F0502020204030204" pitchFamily="34" charset="0"/>
              </a:rPr>
              <a:t>Pub 4012 Tab A</a:t>
            </a:r>
          </a:p>
        </p:txBody>
      </p:sp>
    </p:spTree>
    <p:extLst>
      <p:ext uri="{BB962C8B-B14F-4D97-AF65-F5344CB8AC3E}">
        <p14:creationId xmlns:p14="http://schemas.microsoft.com/office/powerpoint/2010/main" val="217558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You or Could You Be a Dependent?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8199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Intake Sheet Part I, Q. 10</a:t>
            </a:r>
          </a:p>
        </p:txBody>
      </p:sp>
      <p:pic>
        <p:nvPicPr>
          <p:cNvPr id="820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857500"/>
            <a:ext cx="75152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Dependents Who Must File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9223" name="Rectangle 11"/>
          <p:cNvSpPr>
            <a:spLocks noGrp="1" noChangeArrowheads="1"/>
          </p:cNvSpPr>
          <p:nvPr>
            <p:ph sz="quarter" idx="12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Single or married?</a:t>
            </a:r>
          </a:p>
          <a:p>
            <a:pPr eaLnBrk="1" hangingPunct="1"/>
            <a:r>
              <a:rPr lang="en-GB" altLang="en-US" dirty="0" smtClean="0"/>
              <a:t>65 or older?</a:t>
            </a:r>
          </a:p>
          <a:p>
            <a:pPr eaLnBrk="1" hangingPunct="1"/>
            <a:r>
              <a:rPr lang="en-GB" altLang="en-US" dirty="0" smtClean="0"/>
              <a:t>Blind?</a:t>
            </a:r>
          </a:p>
          <a:p>
            <a:pPr eaLnBrk="1" hangingPunct="1"/>
            <a:r>
              <a:rPr lang="en-GB" altLang="en-US" dirty="0" smtClean="0"/>
              <a:t>Income – earned and unearned?</a:t>
            </a:r>
          </a:p>
        </p:txBody>
      </p:sp>
      <p:sp>
        <p:nvSpPr>
          <p:cNvPr id="9224" name="Text Box 3"/>
          <p:cNvSpPr txBox="1">
            <a:spLocks noChangeArrowheads="1"/>
          </p:cNvSpPr>
          <p:nvPr/>
        </p:nvSpPr>
        <p:spPr bwMode="auto">
          <a:xfrm>
            <a:off x="7620000" y="242888"/>
            <a:ext cx="1066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Verdana" panose="020B0604030504040204" pitchFamily="34" charset="0"/>
              <a:buNone/>
            </a:pPr>
            <a:endParaRPr lang="en-US" altLang="en-US" sz="180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sp>
        <p:nvSpPr>
          <p:cNvPr id="9225" name="Rectangle 1"/>
          <p:cNvSpPr>
            <a:spLocks noChangeArrowheads="1"/>
          </p:cNvSpPr>
          <p:nvPr/>
        </p:nvSpPr>
        <p:spPr bwMode="auto">
          <a:xfrm>
            <a:off x="6553200" y="1219200"/>
            <a:ext cx="198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>
                <a:solidFill>
                  <a:schemeClr val="bg1"/>
                </a:solidFill>
                <a:cs typeface="Calibri" panose="020F0502020204030204" pitchFamily="34" charset="0"/>
              </a:rPr>
              <a:t>Pub 4012 Tab A</a:t>
            </a:r>
            <a:endParaRPr lang="en-US" altLang="en-US" sz="20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Must File</a:t>
            </a:r>
            <a:endParaRPr lang="en-GB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10243" name="Rectangle 7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Owe additional taxes (full list in Chart C) </a:t>
            </a:r>
          </a:p>
          <a:p>
            <a:pPr lvl="1"/>
            <a:r>
              <a:rPr lang="en-US" dirty="0" smtClean="0"/>
              <a:t>Form 5329 – IRAs</a:t>
            </a:r>
          </a:p>
          <a:p>
            <a:pPr lvl="1"/>
            <a:r>
              <a:rPr lang="en-US" dirty="0" smtClean="0"/>
              <a:t>Unreported tips – Social Security/ Medicare tax</a:t>
            </a:r>
          </a:p>
          <a:p>
            <a:pPr lvl="1"/>
            <a:r>
              <a:rPr lang="en-US" dirty="0" smtClean="0"/>
              <a:t>First time home buyer credit repayment</a:t>
            </a:r>
          </a:p>
          <a:p>
            <a:r>
              <a:rPr lang="en-US" dirty="0" smtClean="0"/>
              <a:t>Received advance premium tax credits (Form 1095-A)</a:t>
            </a:r>
          </a:p>
          <a:p>
            <a:r>
              <a:rPr lang="en-GB" dirty="0" smtClean="0"/>
              <a:t>$400 or more net self-employment income</a:t>
            </a:r>
            <a:endParaRPr lang="en-GB" dirty="0" smtClean="0"/>
          </a:p>
        </p:txBody>
      </p:sp>
      <p:sp>
        <p:nvSpPr>
          <p:cNvPr id="10248" name="Rectangle 1"/>
          <p:cNvSpPr>
            <a:spLocks noChangeArrowheads="1"/>
          </p:cNvSpPr>
          <p:nvPr/>
        </p:nvSpPr>
        <p:spPr bwMode="auto">
          <a:xfrm>
            <a:off x="5867400" y="649288"/>
            <a:ext cx="2925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>
                <a:solidFill>
                  <a:schemeClr val="bg1"/>
                </a:solidFill>
                <a:cs typeface="Calibri" panose="020F0502020204030204" pitchFamily="34" charset="0"/>
              </a:rPr>
              <a:t>Pub 4012 Tab A, Chart C</a:t>
            </a:r>
            <a:endParaRPr lang="en-US" altLang="en-US" sz="20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6244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Should File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17411" name="Rectangle 5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altLang="en-US" dirty="0" smtClean="0"/>
              <a:t>Claiming refund of withheld taxes or estimated tax payments</a:t>
            </a:r>
          </a:p>
          <a:p>
            <a:r>
              <a:rPr lang="en-GB" altLang="en-US" dirty="0" smtClean="0"/>
              <a:t>Claiming any refundable credit</a:t>
            </a:r>
            <a:br>
              <a:rPr lang="en-GB" altLang="en-US" dirty="0" smtClean="0"/>
            </a:br>
            <a:r>
              <a:rPr lang="en-GB" altLang="en-US" dirty="0" smtClean="0"/>
              <a:t>(credit independent of taxes owed)</a:t>
            </a:r>
          </a:p>
          <a:p>
            <a:pPr lvl="1"/>
            <a:r>
              <a:rPr lang="en-GB" altLang="en-US" dirty="0" smtClean="0"/>
              <a:t>Earned income credit</a:t>
            </a:r>
          </a:p>
          <a:p>
            <a:pPr lvl="1"/>
            <a:r>
              <a:rPr lang="en-GB" altLang="en-US" dirty="0" smtClean="0"/>
              <a:t>Additional child tax credit</a:t>
            </a:r>
          </a:p>
          <a:p>
            <a:pPr lvl="1"/>
            <a:r>
              <a:rPr lang="en-GB" altLang="en-US" dirty="0" smtClean="0"/>
              <a:t>Education credits</a:t>
            </a:r>
          </a:p>
          <a:p>
            <a:pPr lvl="1"/>
            <a:r>
              <a:rPr lang="en-GB" altLang="en-US" dirty="0" smtClean="0"/>
              <a:t>Additional premium tax credits</a:t>
            </a:r>
          </a:p>
          <a:p>
            <a:r>
              <a:rPr lang="en-GB" altLang="en-US" dirty="0" smtClean="0"/>
              <a:t>State return required</a:t>
            </a:r>
          </a:p>
        </p:txBody>
      </p:sp>
      <p:sp>
        <p:nvSpPr>
          <p:cNvPr id="11272" name="Rectangle 1"/>
          <p:cNvSpPr>
            <a:spLocks noChangeArrowheads="1"/>
          </p:cNvSpPr>
          <p:nvPr/>
        </p:nvSpPr>
        <p:spPr bwMode="auto">
          <a:xfrm>
            <a:off x="5791200" y="638175"/>
            <a:ext cx="2743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>
                <a:solidFill>
                  <a:schemeClr val="bg1"/>
                </a:solidFill>
                <a:cs typeface="Calibri" panose="020F0502020204030204" pitchFamily="34" charset="0"/>
              </a:rPr>
              <a:t>Pub 4012 Tab A, Chart D</a:t>
            </a:r>
            <a:endParaRPr lang="en-US" altLang="en-US" sz="20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1888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~NTTC 2016 Template.potx" id="{E0A52EE1-7FAB-4AE9-8540-7668D78AFE4F}" vid="{E648C534-2353-40BD-9430-16199884EA36}"/>
    </a:ext>
  </a:extLst>
</a:theme>
</file>

<file path=ppt/theme/theme2.xml><?xml version="1.0" encoding="utf-8"?>
<a:theme xmlns:a="http://schemas.openxmlformats.org/drawingml/2006/main" name="NTTC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~NTTC 2016 Template.potx" id="{30F31F80-841A-4692-9C16-96298E5C3365}" vid="{A1287FF5-2D37-48D3-BB4A-79C7722276E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NTTC 2016 PP TEMPLATE</Template>
  <TotalTime>0</TotalTime>
  <Words>1239</Words>
  <Application>Microsoft Office PowerPoint</Application>
  <PresentationFormat>On-screen Show (4:3)</PresentationFormat>
  <Paragraphs>194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 Black</vt:lpstr>
      <vt:lpstr>Calibri</vt:lpstr>
      <vt:lpstr>Verdana</vt:lpstr>
      <vt:lpstr>Wingdings</vt:lpstr>
      <vt:lpstr>1_Custom Design</vt:lpstr>
      <vt:lpstr>NTTC</vt:lpstr>
      <vt:lpstr>Filing Basics</vt:lpstr>
      <vt:lpstr>Need to Know…</vt:lpstr>
      <vt:lpstr>Intake &amp; Interview Sheet</vt:lpstr>
      <vt:lpstr>Who Must/Should File</vt:lpstr>
      <vt:lpstr>Chart A Footnotes</vt:lpstr>
      <vt:lpstr>Are You or Could You Be a Dependent?</vt:lpstr>
      <vt:lpstr>Dependents Who Must File</vt:lpstr>
      <vt:lpstr>Must File</vt:lpstr>
      <vt:lpstr>Who Should File</vt:lpstr>
      <vt:lpstr>Verify Taxpayer Identity</vt:lpstr>
      <vt:lpstr>Taxpayer Identification Number</vt:lpstr>
      <vt:lpstr>Individual Taxpayer Identification Number</vt:lpstr>
      <vt:lpstr>Decedent Tax Returns</vt:lpstr>
      <vt:lpstr>Filing a Return  </vt:lpstr>
      <vt:lpstr>Record Keeping</vt:lpstr>
      <vt:lpstr>Additional Information</vt:lpstr>
      <vt:lpstr>Must/Should File Quiz #1</vt:lpstr>
      <vt:lpstr>Must/Should File Quiz #2</vt:lpstr>
      <vt:lpstr>Notes…</vt:lpstr>
      <vt:lpstr>Filing Basics Quality Review</vt:lpstr>
      <vt:lpstr>Who Must/Should File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2013-11-05T21:24:47Z</dcterms:created>
  <dcterms:modified xsi:type="dcterms:W3CDTF">2016-12-15T18:31:17Z</dcterms:modified>
</cp:coreProperties>
</file>